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7" r:id="rId2"/>
    <p:sldId id="260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0002"/>
    <a:srgbClr val="006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2"/>
    <p:restoredTop sz="89362" autoAdjust="0"/>
  </p:normalViewPr>
  <p:slideViewPr>
    <p:cSldViewPr snapToGrid="0" snapToObjects="1" showGuides="1">
      <p:cViewPr varScale="1">
        <p:scale>
          <a:sx n="96" d="100"/>
          <a:sy n="96" d="100"/>
        </p:scale>
        <p:origin x="55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83D96-1A0E-5F44-9EE9-B258C9288E6B}" type="datetimeFigureOut">
              <a:rPr lang="pl-PL" smtClean="0"/>
              <a:t>2025-04-09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72B37-BCD9-594D-892C-C8A0FFADF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624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The total time of presentation – </a:t>
            </a:r>
            <a:r>
              <a:rPr lang="pl-PL" noProof="0" dirty="0" err="1"/>
              <a:t>up</a:t>
            </a:r>
            <a:r>
              <a:rPr lang="pl-PL" noProof="0" dirty="0"/>
              <a:t> </a:t>
            </a:r>
            <a:r>
              <a:rPr lang="en-US" noProof="0" dirty="0"/>
              <a:t>to 15 minutes.</a:t>
            </a:r>
          </a:p>
          <a:p>
            <a:r>
              <a:rPr lang="pl-PL" noProof="0" dirty="0"/>
              <a:t>The </a:t>
            </a:r>
            <a:r>
              <a:rPr lang="pl-PL" noProof="0" dirty="0" err="1"/>
              <a:t>whole</a:t>
            </a:r>
            <a:r>
              <a:rPr lang="pl-PL" noProof="0" dirty="0"/>
              <a:t> </a:t>
            </a:r>
            <a:r>
              <a:rPr lang="pl-PL" noProof="0" dirty="0" err="1"/>
              <a:t>presentation</a:t>
            </a:r>
            <a:r>
              <a:rPr lang="en-US" noProof="0" dirty="0"/>
              <a:t>, </a:t>
            </a:r>
            <a:r>
              <a:rPr lang="pl-PL" noProof="0" dirty="0" err="1"/>
              <a:t>should</a:t>
            </a:r>
            <a:r>
              <a:rPr lang="pl-PL" noProof="0" dirty="0"/>
              <a:t> be </a:t>
            </a:r>
            <a:r>
              <a:rPr lang="pl-PL" noProof="0" dirty="0" err="1"/>
              <a:t>prepared</a:t>
            </a:r>
            <a:r>
              <a:rPr lang="pl-PL" noProof="0" dirty="0"/>
              <a:t> in </a:t>
            </a:r>
            <a:r>
              <a:rPr lang="en-US" noProof="0" dirty="0"/>
              <a:t>English</a:t>
            </a:r>
            <a:r>
              <a:rPr lang="pl-PL" noProof="0" dirty="0"/>
              <a:t> </a:t>
            </a:r>
            <a:r>
              <a:rPr lang="pl-PL" noProof="0" dirty="0" err="1"/>
              <a:t>language</a:t>
            </a:r>
            <a:r>
              <a:rPr lang="pl-PL" noProof="0" dirty="0"/>
              <a:t> with </a:t>
            </a:r>
            <a:r>
              <a:rPr lang="pl-PL" noProof="0" dirty="0" err="1"/>
              <a:t>exception</a:t>
            </a:r>
            <a:r>
              <a:rPr lang="pl-PL" noProof="0" dirty="0"/>
              <a:t> of </a:t>
            </a:r>
            <a:r>
              <a:rPr lang="pl-PL" noProof="0" dirty="0" err="1"/>
              <a:t>implementation</a:t>
            </a:r>
            <a:r>
              <a:rPr lang="pl-PL" noProof="0" dirty="0"/>
              <a:t> </a:t>
            </a:r>
            <a:r>
              <a:rPr lang="pl-PL" noProof="0" dirty="0" err="1"/>
              <a:t>doctorate</a:t>
            </a:r>
            <a:r>
              <a:rPr lang="pl-PL" noProof="0" dirty="0"/>
              <a:t>.</a:t>
            </a:r>
            <a:endParaRPr lang="pl-PL" sz="1200" dirty="0">
              <a:latin typeface="Arial Narrow" panose="020B060602020203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72B37-BCD9-594D-892C-C8A0FFADF3A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510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8F4EEC-3F1A-2D4B-9538-1FE29323F7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2E21399-03CE-C241-9939-94E0DBA4EB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FDB90B-C0EE-364A-8BC3-CC7227D4A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2025-04-09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CD4576E-00E1-4C41-A714-3B6A32DEB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0409D3-EBE7-7D47-82AA-FE017945A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918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D8B7BB-6402-3A45-A3EE-4044CEC0E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9D2626B-991C-1445-BA78-5FB949795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673F213-731E-9543-90CC-35EEA0648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2025-04-09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223C04A-78C8-9C44-B88D-A64A16B70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499CBB0-4649-4E4B-B8DE-E0032D176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353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B49B017-476B-BD41-AB70-B5D84BD35C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655149C-154A-7E4B-8DF4-D32154DE0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5290F8B-6931-4A45-BFE2-59E8BD7E0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2025-04-09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F0E486F-70E4-014D-940D-AB29226A1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62C342C-5403-EC40-8F4E-0EB7F3A03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910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E02A17-A854-F74B-99F9-D77811313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5E55D-D002-2D46-BD08-EE369D0E1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EFD6EAC-ED92-434F-9B94-9310DD49D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2025-04-09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7936EBF-CEA1-1F47-9453-0723C9898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C925D91-3A5A-864A-9D2C-7CA72AAF9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304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9E3CA2-905C-B441-BC1A-5CDD6859B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96C94E-5FD5-0542-95ED-7424FAD90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211FE49-49B5-5546-989B-A0953A9C6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2025-04-09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8415F1C-FDAC-B148-96A8-84882337F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C03879-4B1C-1141-8508-8CD81AC9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2451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0567F4-3FB7-BD41-9E4B-82492A1ED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38EC9C-2870-0846-9DAA-D82B3A75C8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9CBA281-BFA7-EE4B-898A-C7D33C645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B2C6237-C623-1941-A838-669165BEF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2025-04-09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3BFAAB2-0BBB-5E4F-AD2A-AB92CD76D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0B09C25-9EC7-6C4A-9184-2FF1E7317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3363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3A7DF1-BED4-CD4F-BC1A-A4B35356F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06217AC-29A7-354A-99BA-F99D00A83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B5D0B53-91B8-5643-B1D3-8D951AF88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A5F0AA9-C682-D947-B547-650A745E4D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F2055B0-4B67-F24A-8306-0C348752B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40B2C86-3406-214E-9570-2A0C8AA58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2025-04-09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5F22F53-3312-7F4B-B603-24022237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E657949-7C8C-8A41-9687-89897BFBB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030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B46EEA-D632-B241-A83C-5C603E45C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92A4A73-D193-F445-A706-811990E41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2025-04-09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BF44157-3BC1-8341-BFD9-772E43E45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EDA752E-4EE9-F74C-AEA7-CAB274F0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118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2C2F6C3-3123-074D-B896-C177AF6F5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2025-04-09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A1D8E13-A70E-654D-A7D4-E97BB6A48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93B54E8-56BA-A14C-97FD-C1B684ACC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395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77A663-B367-AD4E-A748-285CCBCBD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98F9DC-25EB-EB45-89BD-F1C53C35B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D55436A-8509-504E-92AC-731258122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83B432-C075-E341-A0F4-313361F4F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2025-04-09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05C660B-7034-BE42-82FB-F0A9E669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859ADDB-82CA-E644-93ED-777E9C9C7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2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9907A1-4AA2-5C46-941D-7A85450BA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E5607EB-94D6-6B41-B963-5D47CF1C3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E15D35A-F2A2-5745-905F-B12F54DC50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BFC1244-6E71-AF4D-8592-5D32552C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7E8E-B182-2045-8B3C-F57C7AD39D1B}" type="datetimeFigureOut">
              <a:rPr lang="pl-PL" smtClean="0"/>
              <a:t>2025-04-09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B422858-F8DB-3549-8CF8-0F86FD94D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1178177-A1AB-C748-BB42-94EC8DE97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461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A484526-B179-D049-AEBB-90A0EAB72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9D5B936-0F7E-094F-8434-3FFB2FAA3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E192D08-6C3F-4B44-9106-9A34CF79E1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57E8E-B182-2045-8B3C-F57C7AD39D1B}" type="datetimeFigureOut">
              <a:rPr lang="pl-PL" smtClean="0"/>
              <a:t>2025-04-09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35D329D-6C58-924B-8443-9F52EF6AD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9C528BB-9EC1-E040-B2E8-CA179EFCC9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187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id="{89923AFF-E331-4CC9-9512-64890FB58607}"/>
              </a:ext>
            </a:extLst>
          </p:cNvPr>
          <p:cNvSpPr txBox="1"/>
          <p:nvPr/>
        </p:nvSpPr>
        <p:spPr>
          <a:xfrm>
            <a:off x="2379926" y="1648887"/>
            <a:ext cx="7432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dirty="0" err="1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Title</a:t>
            </a:r>
            <a:r>
              <a:rPr lang="pl-PL" sz="4800" dirty="0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of </a:t>
            </a:r>
            <a:r>
              <a:rPr lang="pl-PL" sz="4800" dirty="0" err="1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4800" dirty="0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4800" dirty="0" err="1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dissertation</a:t>
            </a:r>
            <a:endParaRPr lang="pl-PL" sz="4800" dirty="0">
              <a:solidFill>
                <a:srgbClr val="8B000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A5FC0BFD-7D19-4B1C-B3E7-AE377E7C1061}"/>
              </a:ext>
            </a:extLst>
          </p:cNvPr>
          <p:cNvCxnSpPr>
            <a:cxnSpLocks/>
          </p:cNvCxnSpPr>
          <p:nvPr/>
        </p:nvCxnSpPr>
        <p:spPr>
          <a:xfrm>
            <a:off x="2030501" y="1652714"/>
            <a:ext cx="0" cy="2575209"/>
          </a:xfrm>
          <a:prstGeom prst="line">
            <a:avLst/>
          </a:prstGeom>
          <a:ln w="44450">
            <a:solidFill>
              <a:srgbClr val="8B00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BB8553F3-12D5-45DD-BDB1-C1C3FF440B62}"/>
              </a:ext>
            </a:extLst>
          </p:cNvPr>
          <p:cNvSpPr txBox="1"/>
          <p:nvPr/>
        </p:nvSpPr>
        <p:spPr>
          <a:xfrm>
            <a:off x="2379926" y="3768798"/>
            <a:ext cx="8384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err="1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2800" b="1" dirty="0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candidate</a:t>
            </a:r>
            <a:r>
              <a:rPr lang="pl-PL" sz="2800" dirty="0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…………………………………..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4BEC7DD9-0E00-4C58-81E4-C9237742063D}"/>
              </a:ext>
            </a:extLst>
          </p:cNvPr>
          <p:cNvSpPr txBox="1"/>
          <p:nvPr/>
        </p:nvSpPr>
        <p:spPr>
          <a:xfrm>
            <a:off x="545692" y="4624368"/>
            <a:ext cx="8384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err="1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Discipline</a:t>
            </a:r>
            <a:r>
              <a:rPr lang="pl-PL" sz="2400" b="1" dirty="0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r>
              <a:rPr lang="pl-PL" sz="2400" dirty="0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………………………….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3EEC20E-EFC6-435F-A090-6831DF9E6260}"/>
              </a:ext>
            </a:extLst>
          </p:cNvPr>
          <p:cNvSpPr txBox="1"/>
          <p:nvPr/>
        </p:nvSpPr>
        <p:spPr>
          <a:xfrm>
            <a:off x="545692" y="5418383"/>
            <a:ext cx="8384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err="1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Supervisor</a:t>
            </a:r>
            <a:r>
              <a:rPr lang="pl-PL" sz="2400" b="1" dirty="0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(s)</a:t>
            </a:r>
            <a:r>
              <a:rPr lang="pl-PL" sz="2400" dirty="0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……………………….…………………….</a:t>
            </a:r>
          </a:p>
          <a:p>
            <a:r>
              <a:rPr lang="pl-PL" sz="2400" b="1" dirty="0" err="1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Auxiliary</a:t>
            </a:r>
            <a:r>
              <a:rPr lang="pl-PL" sz="2400" b="1" dirty="0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Supervisor</a:t>
            </a:r>
            <a:r>
              <a:rPr lang="pl-PL" sz="2400" b="1" dirty="0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  <a:r>
              <a:rPr lang="pl-PL" sz="2400" dirty="0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……………………………….……………</a:t>
            </a:r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F5938910-9592-43E0-AF28-FD3B388EB9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24" y="193551"/>
            <a:ext cx="3262196" cy="1062718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72996436-1D5C-46D0-8142-6075F6F855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5205" y="345401"/>
            <a:ext cx="1102271" cy="73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05676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>
            <a:extLst>
              <a:ext uri="{FF2B5EF4-FFF2-40B4-BE49-F238E27FC236}">
                <a16:creationId xmlns:a16="http://schemas.microsoft.com/office/drawing/2014/main" id="{69622621-E87E-B74C-BE35-5F87370144E7}"/>
              </a:ext>
            </a:extLst>
          </p:cNvPr>
          <p:cNvSpPr txBox="1"/>
          <p:nvPr/>
        </p:nvSpPr>
        <p:spPr>
          <a:xfrm>
            <a:off x="9011485" y="375389"/>
            <a:ext cx="1568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000" b="1" dirty="0" err="1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PhD</a:t>
            </a:r>
            <a:r>
              <a:rPr lang="pl-PL" sz="1000" b="1" dirty="0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student</a:t>
            </a:r>
          </a:p>
          <a:p>
            <a:pPr algn="r"/>
            <a:r>
              <a:rPr lang="pl-PL" sz="1000" dirty="0" err="1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Title</a:t>
            </a:r>
            <a:r>
              <a:rPr lang="pl-PL" sz="1000" dirty="0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of </a:t>
            </a:r>
            <a:r>
              <a:rPr lang="pl-PL" sz="1000" dirty="0" err="1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1000" dirty="0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1000" dirty="0" err="1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dissertation</a:t>
            </a:r>
            <a:endParaRPr lang="pl-PL" sz="1000" dirty="0">
              <a:solidFill>
                <a:srgbClr val="8B000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000" dirty="0">
                <a:solidFill>
                  <a:srgbClr val="8B00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…………………………..</a:t>
            </a:r>
          </a:p>
          <a:p>
            <a:pPr algn="r"/>
            <a:endParaRPr lang="pl-PL" sz="1000" dirty="0">
              <a:solidFill>
                <a:srgbClr val="0062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F8AF7817-FFE9-CA45-B692-2A82633B2D33}"/>
              </a:ext>
            </a:extLst>
          </p:cNvPr>
          <p:cNvCxnSpPr/>
          <p:nvPr/>
        </p:nvCxnSpPr>
        <p:spPr>
          <a:xfrm>
            <a:off x="10644928" y="309937"/>
            <a:ext cx="0" cy="773338"/>
          </a:xfrm>
          <a:prstGeom prst="line">
            <a:avLst/>
          </a:prstGeom>
          <a:ln w="12700">
            <a:solidFill>
              <a:srgbClr val="8B00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ostokąt 2">
            <a:extLst>
              <a:ext uri="{FF2B5EF4-FFF2-40B4-BE49-F238E27FC236}">
                <a16:creationId xmlns:a16="http://schemas.microsoft.com/office/drawing/2014/main" id="{5D572FAC-DF56-49CE-95F0-210EEB90075D}"/>
              </a:ext>
            </a:extLst>
          </p:cNvPr>
          <p:cNvSpPr/>
          <p:nvPr/>
        </p:nvSpPr>
        <p:spPr>
          <a:xfrm>
            <a:off x="1180163" y="1379159"/>
            <a:ext cx="959504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u="sng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 of </a:t>
            </a:r>
            <a:r>
              <a:rPr lang="pl-PL" sz="2000" b="1" u="sng" dirty="0" err="1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presentation</a:t>
            </a:r>
            <a:endParaRPr lang="pl-PL" sz="2000" b="1" u="sng" dirty="0">
              <a:solidFill>
                <a:srgbClr val="8B0002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Introduction</a:t>
            </a:r>
            <a:r>
              <a:rPr lang="en-US" sz="2000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motivation to undertake research on the basis of literature analysis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innovativeness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aim and hypothesis</a:t>
            </a:r>
            <a:endParaRPr lang="pl-PL" sz="2000" dirty="0">
              <a:solidFill>
                <a:srgbClr val="8B0002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l-PL" sz="2000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Progress of the </a:t>
            </a:r>
            <a:r>
              <a:rPr lang="pl-PL" sz="2000" dirty="0" err="1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</a:t>
            </a:r>
            <a:r>
              <a:rPr lang="pl-PL" sz="2000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pl-PL" sz="2000" dirty="0" err="1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relation</a:t>
            </a:r>
            <a:r>
              <a:rPr lang="pl-PL" sz="2000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pl-PL" sz="2000" dirty="0" err="1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individual</a:t>
            </a:r>
            <a:r>
              <a:rPr lang="pl-PL" sz="2000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</a:t>
            </a:r>
            <a:r>
              <a:rPr lang="pl-PL" sz="2000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plan</a:t>
            </a:r>
            <a:endParaRPr lang="en-US" sz="2000" dirty="0">
              <a:solidFill>
                <a:srgbClr val="8B0002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Materials and Methods 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subject of study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methodology</a:t>
            </a:r>
          </a:p>
          <a:p>
            <a:r>
              <a:rPr lang="en-US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pl-PL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Presentation and </a:t>
            </a:r>
            <a:r>
              <a:rPr lang="pl-PL" sz="2000" b="1" dirty="0" err="1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discussion</a:t>
            </a:r>
            <a:r>
              <a:rPr lang="pl-PL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ot the </a:t>
            </a:r>
            <a:r>
              <a:rPr lang="pl-PL" sz="2000" b="1" dirty="0" err="1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relevant</a:t>
            </a:r>
            <a:r>
              <a:rPr lang="pl-PL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8B0002"/>
                </a:solidFill>
                <a:latin typeface="Arial Narrow" panose="020B0606020202030204" pitchFamily="34" charset="0"/>
              </a:rPr>
              <a:t>scientific</a:t>
            </a:r>
            <a:r>
              <a:rPr lang="pl-PL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8B000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</a:t>
            </a:r>
            <a:r>
              <a:rPr lang="en-US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esults</a:t>
            </a:r>
            <a:r>
              <a:rPr lang="en-US" sz="2000" b="1" dirty="0">
                <a:solidFill>
                  <a:srgbClr val="8B0002"/>
                </a:solidFill>
                <a:latin typeface="Arial Narrow" panose="020B0606020202030204" pitchFamily="34" charset="0"/>
              </a:rPr>
              <a:t> </a:t>
            </a:r>
            <a:r>
              <a:rPr lang="pl-PL" sz="2000" b="1" dirty="0">
                <a:solidFill>
                  <a:srgbClr val="8B0002"/>
                </a:solidFill>
                <a:latin typeface="Arial Narrow" panose="020B0606020202030204" pitchFamily="34" charset="0"/>
              </a:rPr>
              <a:t>in </a:t>
            </a:r>
            <a:r>
              <a:rPr lang="pl-PL" sz="2000" b="1" dirty="0" err="1">
                <a:solidFill>
                  <a:srgbClr val="8B0002"/>
                </a:solidFill>
                <a:latin typeface="Arial Narrow" panose="020B0606020202030204" pitchFamily="34" charset="0"/>
              </a:rPr>
              <a:t>relation</a:t>
            </a:r>
            <a:r>
              <a:rPr lang="pl-PL" sz="2000" b="1" dirty="0">
                <a:solidFill>
                  <a:srgbClr val="8B0002"/>
                </a:solidFill>
                <a:latin typeface="Arial Narrow" panose="020B0606020202030204" pitchFamily="34" charset="0"/>
              </a:rPr>
              <a:t> to </a:t>
            </a:r>
            <a:r>
              <a:rPr lang="pl-PL" sz="2000" b="1" dirty="0" err="1">
                <a:solidFill>
                  <a:srgbClr val="8B0002"/>
                </a:solidFill>
                <a:latin typeface="Arial Narrow" panose="020B0606020202030204" pitchFamily="34" charset="0"/>
              </a:rPr>
              <a:t>individual</a:t>
            </a:r>
            <a:r>
              <a:rPr lang="pl-PL" sz="2000" b="1" dirty="0">
                <a:solidFill>
                  <a:srgbClr val="8B0002"/>
                </a:solidFill>
                <a:latin typeface="Arial Narrow" panose="020B0606020202030204" pitchFamily="34" charset="0"/>
              </a:rPr>
              <a:t> </a:t>
            </a:r>
            <a:r>
              <a:rPr lang="pl-PL" sz="2000" b="1" dirty="0" err="1">
                <a:solidFill>
                  <a:srgbClr val="8B0002"/>
                </a:solidFill>
                <a:latin typeface="Arial Narrow" panose="020B0606020202030204" pitchFamily="34" charset="0"/>
              </a:rPr>
              <a:t>research</a:t>
            </a:r>
            <a:r>
              <a:rPr lang="pl-PL" sz="2000" b="1" dirty="0">
                <a:solidFill>
                  <a:srgbClr val="8B0002"/>
                </a:solidFill>
                <a:latin typeface="Arial Narrow" panose="020B0606020202030204" pitchFamily="34" charset="0"/>
              </a:rPr>
              <a:t> plan</a:t>
            </a:r>
            <a:endParaRPr lang="en-US" sz="2000" b="1" dirty="0">
              <a:solidFill>
                <a:srgbClr val="8B0002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Conclusions</a:t>
            </a:r>
          </a:p>
          <a:p>
            <a:r>
              <a:rPr lang="pl-PL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References</a:t>
            </a:r>
            <a:r>
              <a:rPr lang="en-US" sz="2000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pl-PL" sz="2000" dirty="0">
              <a:solidFill>
                <a:srgbClr val="8B0002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l-PL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lang="pl-PL" sz="2000" b="1" dirty="0" err="1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Academic</a:t>
            </a:r>
            <a:r>
              <a:rPr lang="pl-PL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 err="1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achievements</a:t>
            </a:r>
            <a:r>
              <a:rPr lang="pl-PL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(list of </a:t>
            </a:r>
            <a:r>
              <a:rPr lang="pl-PL" sz="2000" b="1" dirty="0" err="1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publications</a:t>
            </a:r>
            <a:r>
              <a:rPr lang="pl-PL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l-PL" sz="2000" b="1" dirty="0" err="1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conferences</a:t>
            </a:r>
            <a:r>
              <a:rPr lang="pl-PL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l-PL" sz="2000" b="1" dirty="0" err="1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interships</a:t>
            </a:r>
            <a:r>
              <a:rPr lang="pl-PL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l-PL" sz="2000" b="1" dirty="0" err="1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patents</a:t>
            </a:r>
            <a:r>
              <a:rPr lang="pl-PL" sz="2000" b="1" dirty="0">
                <a:solidFill>
                  <a:srgbClr val="8B000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000" b="1" dirty="0">
              <a:solidFill>
                <a:srgbClr val="8B0002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az 4" descr="Obraz zawierający tekst&#10;&#10;Opis wygenerowany automatycznie">
            <a:extLst>
              <a:ext uri="{FF2B5EF4-FFF2-40B4-BE49-F238E27FC236}">
                <a16:creationId xmlns:a16="http://schemas.microsoft.com/office/drawing/2014/main" id="{6FD6ED5A-B800-4CA4-A943-4F963BD26C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524" y="193551"/>
            <a:ext cx="3262196" cy="1062718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91F0E58F-5536-47AA-BFE4-0AAE81399A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5205" y="345401"/>
            <a:ext cx="1102271" cy="73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94089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133</Words>
  <Application>Microsoft Office PowerPoint</Application>
  <PresentationFormat>Panoramiczny</PresentationFormat>
  <Paragraphs>24</Paragraphs>
  <Slides>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Hauza</dc:creator>
  <cp:lastModifiedBy>Marzena Jankowska ISD PŁ</cp:lastModifiedBy>
  <cp:revision>53</cp:revision>
  <dcterms:created xsi:type="dcterms:W3CDTF">2020-11-08T19:05:06Z</dcterms:created>
  <dcterms:modified xsi:type="dcterms:W3CDTF">2025-04-09T11:44:25Z</dcterms:modified>
</cp:coreProperties>
</file>